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60" r:id="rId2"/>
    <p:sldId id="433" r:id="rId3"/>
    <p:sldId id="434" r:id="rId4"/>
    <p:sldId id="446" r:id="rId5"/>
    <p:sldId id="454" r:id="rId6"/>
    <p:sldId id="456" r:id="rId7"/>
    <p:sldId id="437" r:id="rId8"/>
    <p:sldId id="439" r:id="rId9"/>
    <p:sldId id="440" r:id="rId10"/>
    <p:sldId id="441" r:id="rId11"/>
    <p:sldId id="462" r:id="rId12"/>
    <p:sldId id="463" r:id="rId13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FFCC"/>
    <a:srgbClr val="66FF33"/>
    <a:srgbClr val="99FFCC"/>
    <a:srgbClr val="62FC95"/>
    <a:srgbClr val="313927"/>
    <a:srgbClr val="0000FF"/>
    <a:srgbClr val="00421E"/>
    <a:srgbClr val="CCFFFF"/>
    <a:srgbClr val="4EF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 autoAdjust="0"/>
    <p:restoredTop sz="98992" autoAdjust="0"/>
  </p:normalViewPr>
  <p:slideViewPr>
    <p:cSldViewPr>
      <p:cViewPr>
        <p:scale>
          <a:sx n="125" d="100"/>
          <a:sy n="125" d="100"/>
        </p:scale>
        <p:origin x="-1386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1'!$B$3:$B$8</c:f>
              <c:strCache>
                <c:ptCount val="6"/>
                <c:pt idx="0">
                  <c:v>План 2021</c:v>
                </c:pt>
                <c:pt idx="1">
                  <c:v>План 2022</c:v>
                </c:pt>
                <c:pt idx="2">
                  <c:v>План 2023</c:v>
                </c:pt>
                <c:pt idx="3">
                  <c:v>План 2024</c:v>
                </c:pt>
                <c:pt idx="4">
                  <c:v>План 2025</c:v>
                </c:pt>
                <c:pt idx="5">
                  <c:v>План 2026</c:v>
                </c:pt>
              </c:strCache>
            </c:strRef>
          </c:cat>
          <c:val>
            <c:numRef>
              <c:f>'с 1'!$C$3:$C$8</c:f>
              <c:numCache>
                <c:formatCode>0.0</c:formatCode>
                <c:ptCount val="6"/>
                <c:pt idx="0" formatCode="#,##0">
                  <c:v>781685.01</c:v>
                </c:pt>
                <c:pt idx="1">
                  <c:v>995987.02</c:v>
                </c:pt>
                <c:pt idx="2">
                  <c:v>1372190.64</c:v>
                </c:pt>
                <c:pt idx="3">
                  <c:v>1652145.85</c:v>
                </c:pt>
                <c:pt idx="4">
                  <c:v>1672010.77</c:v>
                </c:pt>
                <c:pt idx="5">
                  <c:v>1695306.29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38176"/>
        <c:axId val="98739712"/>
      </c:barChart>
      <c:catAx>
        <c:axId val="98738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739712"/>
        <c:crosses val="autoZero"/>
        <c:auto val="1"/>
        <c:lblAlgn val="ctr"/>
        <c:lblOffset val="100"/>
        <c:noMultiLvlLbl val="0"/>
      </c:catAx>
      <c:valAx>
        <c:axId val="98739712"/>
        <c:scaling>
          <c:orientation val="minMax"/>
          <c:max val="15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738176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План собственных доходов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'c3-4'!$B$14</c:f>
              <c:strCache>
                <c:ptCount val="1"/>
                <c:pt idx="0">
                  <c:v>Рост налоговых и неналоговых доходов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00B050"/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'c3-4'!$A$15:$A$20</c:f>
              <c:numCache>
                <c:formatCode>General</c:formatCode>
                <c:ptCount val="6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</c:numCache>
            </c:numRef>
          </c:cat>
          <c:val>
            <c:numRef>
              <c:f>'c3-4'!$B$15:$B$20</c:f>
              <c:numCache>
                <c:formatCode>#,##0</c:formatCode>
                <c:ptCount val="6"/>
                <c:pt idx="0">
                  <c:v>341472</c:v>
                </c:pt>
                <c:pt idx="1">
                  <c:v>447851.7</c:v>
                </c:pt>
                <c:pt idx="2">
                  <c:v>559413.4</c:v>
                </c:pt>
                <c:pt idx="3">
                  <c:v>732623.6</c:v>
                </c:pt>
                <c:pt idx="4">
                  <c:v>801787</c:v>
                </c:pt>
                <c:pt idx="5">
                  <c:v>878036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4464"/>
        <c:axId val="5056000"/>
      </c:barChart>
      <c:catAx>
        <c:axId val="50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6000"/>
        <c:crosses val="autoZero"/>
        <c:auto val="1"/>
        <c:lblAlgn val="ctr"/>
        <c:lblOffset val="100"/>
        <c:noMultiLvlLbl val="0"/>
      </c:catAx>
      <c:valAx>
        <c:axId val="5056000"/>
        <c:scaling>
          <c:orientation val="minMax"/>
          <c:min val="0.5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054464"/>
        <c:crosses val="autoZero"/>
        <c:crossBetween val="between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Доля налоговых и неналоговых доходов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'c3-4'!$B$24</c:f>
              <c:strCache>
                <c:ptCount val="1"/>
                <c:pt idx="0">
                  <c:v>Доля налоговых и неналоговых доходов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777777777777776E-2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11111111111110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33333333333381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444444444444446E-2"/>
                  <c:y val="-7.870370370370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111111111111108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8888888888889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555555555555454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'c3-4'!$A$25:$A$30</c:f>
              <c:numCache>
                <c:formatCode>General</c:formatCode>
                <c:ptCount val="6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</c:numCache>
            </c:numRef>
          </c:cat>
          <c:val>
            <c:numRef>
              <c:f>'c3-4'!$B$25:$B$30</c:f>
              <c:numCache>
                <c:formatCode>0.0%</c:formatCode>
                <c:ptCount val="6"/>
                <c:pt idx="0">
                  <c:v>0.43684092138340991</c:v>
                </c:pt>
                <c:pt idx="1">
                  <c:v>0.44965616118169893</c:v>
                </c:pt>
                <c:pt idx="2">
                  <c:v>0.40767906710105534</c:v>
                </c:pt>
                <c:pt idx="3">
                  <c:v>0.44343760570533158</c:v>
                </c:pt>
                <c:pt idx="4">
                  <c:v>0.47953459055769121</c:v>
                </c:pt>
                <c:pt idx="5">
                  <c:v>0.51792174970341198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9728"/>
        <c:axId val="5131264"/>
      </c:lineChart>
      <c:catAx>
        <c:axId val="512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31264"/>
        <c:crosses val="autoZero"/>
        <c:auto val="1"/>
        <c:lblAlgn val="ctr"/>
        <c:lblOffset val="100"/>
        <c:noMultiLvlLbl val="0"/>
      </c:catAx>
      <c:valAx>
        <c:axId val="51312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129728"/>
        <c:crosses val="autoZero"/>
        <c:crossBetween val="between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'c3-4'!$B$58</c:f>
              <c:strCache>
                <c:ptCount val="1"/>
                <c:pt idx="0">
                  <c:v>Сумма, тыс.руб.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9685224475956722"/>
                  <c:y val="-4.656263926810734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177952449727808"/>
                  <c:y val="-0.135541563757873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007792784928659E-3"/>
                  <c:y val="-0.102670216129831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69904137635501E-2"/>
                  <c:y val="-9.2632602787724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8676258193534058E-2"/>
                  <c:y val="-5.9260242451693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8098663640547875E-2"/>
                  <c:y val="4.854161503422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833097706134068"/>
                  <c:y val="0.107516531438897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'c3-4'!$A$59:$A$64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Упрощенная СН</c:v>
                </c:pt>
                <c:pt idx="3">
                  <c:v>Арендная плата</c:v>
                </c:pt>
                <c:pt idx="4">
                  <c:v>Доходы от продажи МА</c:v>
                </c:pt>
                <c:pt idx="5">
                  <c:v>Прочие</c:v>
                </c:pt>
              </c:strCache>
            </c:strRef>
          </c:cat>
          <c:val>
            <c:numRef>
              <c:f>'c3-4'!$B$59:$B$64</c:f>
              <c:numCache>
                <c:formatCode>#,##0</c:formatCode>
                <c:ptCount val="6"/>
                <c:pt idx="0">
                  <c:v>524635.4</c:v>
                </c:pt>
                <c:pt idx="1">
                  <c:v>38510.199999999997</c:v>
                </c:pt>
                <c:pt idx="2">
                  <c:v>88757</c:v>
                </c:pt>
                <c:pt idx="3">
                  <c:v>43301</c:v>
                </c:pt>
                <c:pt idx="4">
                  <c:v>27453</c:v>
                </c:pt>
                <c:pt idx="5">
                  <c:v>9967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</c:pieChart>
    </c:plotArea>
    <c:plotVisOnly val="1"/>
    <c:dispBlanksAs val="gap"/>
    <c:showDLblsOverMax val="0"/>
  </c:chart>
  <c:txPr>
    <a:bodyPr/>
    <a:lstStyle/>
    <a:p>
      <a:pPr>
        <a:defRPr sz="1200" b="1"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0005300600047044"/>
                  <c:y val="-4.06382074565391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5826545083655456E-2"/>
                  <c:y val="6.49128593413897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1244225201454388E-2"/>
                  <c:y val="0.111863734252753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736119365778101"/>
                  <c:y val="7.34814143529398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6162332545311268"/>
                  <c:y val="-5.64144933706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975967500655246E-2"/>
                  <c:y val="-0.186192553724796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5082159300729135E-2"/>
                  <c:y val="-0.37759314415462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9.4751537358590043E-2"/>
                  <c:y val="-0.241258553065146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'с6-9'!$B$28:$B$35</c:f>
              <c:strCache>
                <c:ptCount val="8"/>
                <c:pt idx="0">
                  <c:v>Совет района</c:v>
                </c:pt>
                <c:pt idx="1">
                  <c:v>Исполнительный комитет </c:v>
                </c:pt>
                <c:pt idx="2">
                  <c:v>ФБП</c:v>
                </c:pt>
                <c:pt idx="3">
                  <c:v>ПИЗО</c:v>
                </c:pt>
                <c:pt idx="4">
                  <c:v>Отдел образования</c:v>
                </c:pt>
                <c:pt idx="5">
                  <c:v>ОДМС</c:v>
                </c:pt>
                <c:pt idx="6">
                  <c:v>Отдел культуры </c:v>
                </c:pt>
                <c:pt idx="7">
                  <c:v>ЦБ СП</c:v>
                </c:pt>
              </c:strCache>
            </c:strRef>
          </c:cat>
          <c:val>
            <c:numRef>
              <c:f>'с6-9'!$C$28:$C$35</c:f>
              <c:numCache>
                <c:formatCode>#,##0</c:formatCode>
                <c:ptCount val="8"/>
                <c:pt idx="0">
                  <c:v>15101.9</c:v>
                </c:pt>
                <c:pt idx="1">
                  <c:v>79874.149999999994</c:v>
                </c:pt>
                <c:pt idx="2">
                  <c:v>33915.1</c:v>
                </c:pt>
                <c:pt idx="3">
                  <c:v>2700.4</c:v>
                </c:pt>
                <c:pt idx="4">
                  <c:v>1272972.5</c:v>
                </c:pt>
                <c:pt idx="5">
                  <c:v>94630.2</c:v>
                </c:pt>
                <c:pt idx="6">
                  <c:v>142324</c:v>
                </c:pt>
                <c:pt idx="7">
                  <c:v>10627.6</c:v>
                </c:pt>
              </c:numCache>
            </c:numRef>
          </c:val>
        </c:ser>
        <c:ser>
          <c:idx val="1"/>
          <c:order val="1"/>
          <c:cat>
            <c:strRef>
              <c:f>'с6-9'!$B$28:$B$35</c:f>
              <c:strCache>
                <c:ptCount val="8"/>
                <c:pt idx="0">
                  <c:v>Совет района</c:v>
                </c:pt>
                <c:pt idx="1">
                  <c:v>Исполнительный комитет </c:v>
                </c:pt>
                <c:pt idx="2">
                  <c:v>ФБП</c:v>
                </c:pt>
                <c:pt idx="3">
                  <c:v>ПИЗО</c:v>
                </c:pt>
                <c:pt idx="4">
                  <c:v>Отдел образования</c:v>
                </c:pt>
                <c:pt idx="5">
                  <c:v>ОДМС</c:v>
                </c:pt>
                <c:pt idx="6">
                  <c:v>Отдел культуры </c:v>
                </c:pt>
                <c:pt idx="7">
                  <c:v>ЦБ СП</c:v>
                </c:pt>
              </c:strCache>
            </c:strRef>
          </c:cat>
          <c:val>
            <c:numRef>
              <c:f>'с6-9'!$D$28:$D$35</c:f>
              <c:numCache>
                <c:formatCode>0.0%</c:formatCode>
                <c:ptCount val="8"/>
                <c:pt idx="0">
                  <c:v>9.1407789451518461E-3</c:v>
                </c:pt>
                <c:pt idx="1">
                  <c:v>4.8345701440341962E-2</c:v>
                </c:pt>
                <c:pt idx="2">
                  <c:v>2.0527909203657775E-2</c:v>
                </c:pt>
                <c:pt idx="3">
                  <c:v>1.6344803940886938E-3</c:v>
                </c:pt>
                <c:pt idx="4">
                  <c:v>0.770496442550759</c:v>
                </c:pt>
                <c:pt idx="5">
                  <c:v>5.727714656669082E-2</c:v>
                </c:pt>
                <c:pt idx="6">
                  <c:v>8.6144936901303232E-2</c:v>
                </c:pt>
                <c:pt idx="7">
                  <c:v>6.4326039980065926E-3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6"/>
      </c:pieChart>
    </c:plotArea>
    <c:plotVisOnly val="1"/>
    <c:dispBlanksAs val="gap"/>
    <c:showDLblsOverMax val="0"/>
  </c:chart>
  <c:txPr>
    <a:bodyPr/>
    <a:lstStyle/>
    <a:p>
      <a:pPr>
        <a:defRPr sz="1200" b="1"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'с6-9'!$C$60</c:f>
              <c:strCache>
                <c:ptCount val="1"/>
                <c:pt idx="0">
                  <c:v>План 2024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32680379985250813"/>
                  <c:y val="-5.12370847683590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593430613428759"/>
                  <c:y val="-0.29466531496500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544232897840947E-3"/>
                  <c:y val="-0.37231196533718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13168023658494"/>
                  <c:y val="-0.242764970558826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520961722345919E-2"/>
                  <c:y val="-0.1177655260526608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Нац. </a:t>
                    </a:r>
                    <a:r>
                      <a:rPr lang="ru-RU" sz="1200" dirty="0"/>
                      <a:t>экономика
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262698746634085E-2"/>
                  <c:y val="5.02783024108432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0093696071205242E-2"/>
                  <c:y val="6.41356515942673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'с6-9'!$B$61:$B$67</c:f>
              <c:strCache>
                <c:ptCount val="7"/>
                <c:pt idx="0">
                  <c:v>Образование</c:v>
                </c:pt>
                <c:pt idx="1">
                  <c:v>Культура</c:v>
                </c:pt>
                <c:pt idx="2">
                  <c:v>Общегосударственные</c:v>
                </c:pt>
                <c:pt idx="3">
                  <c:v>ФКиС</c:v>
                </c:pt>
                <c:pt idx="4">
                  <c:v>Национальная экономика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'с6-9'!$C$61:$C$67</c:f>
              <c:numCache>
                <c:formatCode>#,##0</c:formatCode>
                <c:ptCount val="7"/>
                <c:pt idx="0">
                  <c:v>1279852.1000000001</c:v>
                </c:pt>
                <c:pt idx="1">
                  <c:v>123425.5</c:v>
                </c:pt>
                <c:pt idx="2">
                  <c:v>59460.45</c:v>
                </c:pt>
                <c:pt idx="3">
                  <c:v>75636.800000000003</c:v>
                </c:pt>
                <c:pt idx="4">
                  <c:v>46909.4</c:v>
                </c:pt>
                <c:pt idx="5">
                  <c:v>32875.599999999999</c:v>
                </c:pt>
                <c:pt idx="6">
                  <c:v>33986.000000000233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1"/>
      </c:pieChart>
    </c:plotArea>
    <c:plotVisOnly val="1"/>
    <c:dispBlanksAs val="gap"/>
    <c:showDLblsOverMax val="0"/>
  </c:chart>
  <c:txPr>
    <a:bodyPr/>
    <a:lstStyle/>
    <a:p>
      <a:pPr>
        <a:defRPr sz="1400" b="1"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1'!$B$3:$B$8</c:f>
              <c:strCache>
                <c:ptCount val="6"/>
                <c:pt idx="0">
                  <c:v>План 2021</c:v>
                </c:pt>
                <c:pt idx="1">
                  <c:v>План 2022</c:v>
                </c:pt>
                <c:pt idx="2">
                  <c:v>План 2023</c:v>
                </c:pt>
                <c:pt idx="3">
                  <c:v>План 2024</c:v>
                </c:pt>
                <c:pt idx="4">
                  <c:v>План 2025</c:v>
                </c:pt>
                <c:pt idx="5">
                  <c:v>План 2026</c:v>
                </c:pt>
              </c:strCache>
            </c:strRef>
          </c:cat>
          <c:val>
            <c:numRef>
              <c:f>'с 1'!$C$3:$C$8</c:f>
              <c:numCache>
                <c:formatCode>0.0</c:formatCode>
                <c:ptCount val="6"/>
                <c:pt idx="0" formatCode="#,##0">
                  <c:v>781685.01</c:v>
                </c:pt>
                <c:pt idx="1">
                  <c:v>995987.02</c:v>
                </c:pt>
                <c:pt idx="2">
                  <c:v>1372190.64</c:v>
                </c:pt>
                <c:pt idx="3">
                  <c:v>1652145.85</c:v>
                </c:pt>
                <c:pt idx="4">
                  <c:v>1672010.77</c:v>
                </c:pt>
                <c:pt idx="5">
                  <c:v>1695306.29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29536"/>
        <c:axId val="46531328"/>
      </c:barChart>
      <c:catAx>
        <c:axId val="4652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531328"/>
        <c:crosses val="autoZero"/>
        <c:auto val="1"/>
        <c:lblAlgn val="ctr"/>
        <c:lblOffset val="100"/>
        <c:noMultiLvlLbl val="0"/>
      </c:catAx>
      <c:valAx>
        <c:axId val="46531328"/>
        <c:scaling>
          <c:orientation val="minMax"/>
          <c:max val="15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529536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9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astelsSmooth/>
                    </a14:imgEffect>
                    <a14:imgEffect>
                      <a14:colorTemperature colorTemp="4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483518"/>
            <a:ext cx="8229600" cy="10738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</a:rPr>
              <a:t>Доклад председателя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Финансово-бюджетной палаты Пестречинского района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Товкалева Геннадия Петровича</a:t>
            </a:r>
            <a:endParaRPr lang="ru-RU" sz="2400" dirty="0" smtClean="0">
              <a:solidFill>
                <a:srgbClr val="666633"/>
              </a:solidFill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23850" y="1995488"/>
            <a:ext cx="8229600" cy="230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О  бюджете Пестречинского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003A1A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649162" y="4227934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267608" cy="8526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 классификации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2024 год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79197"/>
              </p:ext>
            </p:extLst>
          </p:nvPr>
        </p:nvGraphicFramePr>
        <p:xfrm>
          <a:off x="329780" y="1059582"/>
          <a:ext cx="4242220" cy="3600402"/>
        </p:xfrm>
        <a:graphic>
          <a:graphicData uri="http://schemas.openxmlformats.org/drawingml/2006/table">
            <a:tbl>
              <a:tblPr/>
              <a:tblGrid>
                <a:gridCol w="2813568"/>
                <a:gridCol w="1428652"/>
              </a:tblGrid>
              <a:tr h="59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Разделы классификации расходов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Образование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1 279 852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Культура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123 426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Общегосударственные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59 460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Физическая Культура Спорт</a:t>
                      </a:r>
                      <a:endParaRPr lang="ru-RU" sz="1700" b="1" i="0" u="none" strike="noStrike" dirty="0">
                        <a:solidFill>
                          <a:srgbClr val="666633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75 637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64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Национальная экономика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46 909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32 876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Прочие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33 986</a:t>
                      </a:r>
                    </a:p>
                  </a:txBody>
                  <a:tcPr marL="9070" marR="9070" marT="9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2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ИТОГО 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1 652 146</a:t>
                      </a:r>
                    </a:p>
                  </a:txBody>
                  <a:tcPr marL="9070" marR="9070" marT="9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052979"/>
              </p:ext>
            </p:extLst>
          </p:nvPr>
        </p:nvGraphicFramePr>
        <p:xfrm>
          <a:off x="3779912" y="1059582"/>
          <a:ext cx="508367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666633"/>
                </a:solidFill>
              </a:rPr>
              <a:t>Бюджет расходов Пестречинского  </a:t>
            </a:r>
            <a:r>
              <a:rPr lang="ru-RU" sz="2200" b="1" dirty="0">
                <a:solidFill>
                  <a:srgbClr val="666633"/>
                </a:solidFill>
              </a:rPr>
              <a:t>муниципального района </a:t>
            </a:r>
            <a:r>
              <a:rPr lang="ru-RU" sz="2200" b="1" dirty="0" smtClean="0">
                <a:solidFill>
                  <a:srgbClr val="666633"/>
                </a:solidFill>
              </a:rPr>
              <a:t>                           в разрезе </a:t>
            </a:r>
            <a:r>
              <a:rPr lang="ru-RU" sz="2400" b="1" dirty="0" smtClean="0">
                <a:solidFill>
                  <a:srgbClr val="666633"/>
                </a:solidFill>
              </a:rPr>
              <a:t>республиканских</a:t>
            </a:r>
            <a:r>
              <a:rPr lang="ru-RU" sz="2200" b="1" dirty="0" smtClean="0">
                <a:solidFill>
                  <a:srgbClr val="666633"/>
                </a:solidFill>
              </a:rPr>
              <a:t> и муниципальных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11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73310"/>
              </p:ext>
            </p:extLst>
          </p:nvPr>
        </p:nvGraphicFramePr>
        <p:xfrm>
          <a:off x="251520" y="987574"/>
          <a:ext cx="8496943" cy="3751317"/>
        </p:xfrm>
        <a:graphic>
          <a:graphicData uri="http://schemas.openxmlformats.org/drawingml/2006/table">
            <a:tbl>
              <a:tblPr/>
              <a:tblGrid>
                <a:gridCol w="5080119"/>
                <a:gridCol w="782020"/>
                <a:gridCol w="878268"/>
                <a:gridCol w="878268"/>
                <a:gridCol w="878268"/>
              </a:tblGrid>
              <a:tr h="21519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50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Проведение дезинфекции, дезинсекции и дератизации, санитарно-противоэпидемических мероприятий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1 254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1 387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«Развитие образования в Республике Татарстан»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1 007 255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1 261 304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1 255 665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1 242 536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«Адресной социальной защиты населения"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32 762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32 373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33 471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34 553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Программа капитального ремонта в многоквартирных домах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5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Обеспечение общественного порядка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397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413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РЦП Пожарная безопасность в ПМР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2 687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2 840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2 949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2 961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Развития культуры в ПМР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107 955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124 050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125 142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126 307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«Охрана окружающей среды ПМР»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5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РМ «Развитие сельского хозяйства и регулирование рынков сельскохозяйственной продукции, сырья и продовольствия»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3 606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4 242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4 242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4 242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"Развитие  физической культуры и спорта"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68 731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75 637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76 490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77 872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"Развитие  молодежной политики"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20 562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18 993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19 103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19 220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Субсидии на реализацию мероприятий по благоустройству сельских территорий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2 363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2 990,10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7 920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ОМ  «Развитие сети автомобильных дорог общего пользования»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33 500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38 510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39 400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40 613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Непрограммные направления расходов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87 260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85 898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86 088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88 300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1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1 651 557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1 650 625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0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2024 - 2026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678569"/>
              </p:ext>
            </p:extLst>
          </p:nvPr>
        </p:nvGraphicFramePr>
        <p:xfrm>
          <a:off x="251522" y="987574"/>
          <a:ext cx="8568951" cy="2160240"/>
        </p:xfrm>
        <a:graphic>
          <a:graphicData uri="http://schemas.openxmlformats.org/drawingml/2006/table">
            <a:tbl>
              <a:tblPr/>
              <a:tblGrid>
                <a:gridCol w="1039577"/>
                <a:gridCol w="1049672"/>
                <a:gridCol w="1022756"/>
                <a:gridCol w="1359190"/>
                <a:gridCol w="1241438"/>
                <a:gridCol w="1039577"/>
                <a:gridCol w="1816741"/>
              </a:tblGrid>
              <a:tr h="436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Дефицит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57345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279955,2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8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19864,9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8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23295,5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995009"/>
              </p:ext>
            </p:extLst>
          </p:nvPr>
        </p:nvGraphicFramePr>
        <p:xfrm>
          <a:off x="251520" y="3219822"/>
          <a:ext cx="8568952" cy="172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7358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2024 - 2026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78697"/>
              </p:ext>
            </p:extLst>
          </p:nvPr>
        </p:nvGraphicFramePr>
        <p:xfrm>
          <a:off x="251522" y="987574"/>
          <a:ext cx="8568951" cy="2160240"/>
        </p:xfrm>
        <a:graphic>
          <a:graphicData uri="http://schemas.openxmlformats.org/drawingml/2006/table">
            <a:tbl>
              <a:tblPr/>
              <a:tblGrid>
                <a:gridCol w="1039577"/>
                <a:gridCol w="1049672"/>
                <a:gridCol w="1022756"/>
                <a:gridCol w="1359190"/>
                <a:gridCol w="1241438"/>
                <a:gridCol w="1039577"/>
                <a:gridCol w="1816741"/>
              </a:tblGrid>
              <a:tr h="436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Дефицит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57345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1652145,9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279955,2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8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1672010,8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19864,9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8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1695306,3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23295,5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652097"/>
              </p:ext>
            </p:extLst>
          </p:nvPr>
        </p:nvGraphicFramePr>
        <p:xfrm>
          <a:off x="251520" y="3219822"/>
          <a:ext cx="8568952" cy="172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92088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бюджета доходов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74445"/>
              </p:ext>
            </p:extLst>
          </p:nvPr>
        </p:nvGraphicFramePr>
        <p:xfrm>
          <a:off x="251520" y="987574"/>
          <a:ext cx="8640959" cy="1805940"/>
        </p:xfrm>
        <a:graphic>
          <a:graphicData uri="http://schemas.openxmlformats.org/drawingml/2006/table">
            <a:tbl>
              <a:tblPr/>
              <a:tblGrid>
                <a:gridCol w="2121370"/>
                <a:gridCol w="2055094"/>
                <a:gridCol w="1944216"/>
                <a:gridCol w="1440160"/>
                <a:gridCol w="1080119"/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Доходы 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200" b="1" i="0" u="none" strike="noStrike" dirty="0" err="1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. 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Доля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781 685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341 472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995 987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447 852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559 413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732 624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1 672 011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801 787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1 695 306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878 036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80944"/>
              </p:ext>
            </p:extLst>
          </p:nvPr>
        </p:nvGraphicFramePr>
        <p:xfrm>
          <a:off x="251520" y="2859782"/>
          <a:ext cx="4464496" cy="209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898205"/>
              </p:ext>
            </p:extLst>
          </p:nvPr>
        </p:nvGraphicFramePr>
        <p:xfrm>
          <a:off x="4716016" y="2859782"/>
          <a:ext cx="417646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24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43608" y="170903"/>
            <a:ext cx="792088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</a:t>
            </a:r>
            <a:r>
              <a:rPr lang="ru-RU" sz="28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18373"/>
              </p:ext>
            </p:extLst>
          </p:nvPr>
        </p:nvGraphicFramePr>
        <p:xfrm>
          <a:off x="324081" y="987574"/>
          <a:ext cx="4391935" cy="3888432"/>
        </p:xfrm>
        <a:graphic>
          <a:graphicData uri="http://schemas.openxmlformats.org/drawingml/2006/table">
            <a:tbl>
              <a:tblPr/>
              <a:tblGrid>
                <a:gridCol w="1655631"/>
                <a:gridCol w="792088"/>
                <a:gridCol w="720080"/>
                <a:gridCol w="648072"/>
                <a:gridCol w="576064"/>
              </a:tblGrid>
              <a:tr h="3240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</a:t>
                      </a:r>
                      <a:endParaRPr lang="ru-RU" sz="105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Уд. вес,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</a:t>
                      </a:r>
                      <a:endParaRPr lang="ru-RU" sz="105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2026</a:t>
                      </a:r>
                      <a:endParaRPr lang="ru-RU" sz="105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НДФЛ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524635,4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588997,5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660180,8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38510,2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39399,5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40613,2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Упрощенная система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88757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91420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95046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Негативное воздействие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661536,6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729754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805777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Арендная плата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43301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43701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43901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Продажа активов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732 624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801 787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878 036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765656"/>
              </p:ext>
            </p:extLst>
          </p:nvPr>
        </p:nvGraphicFramePr>
        <p:xfrm>
          <a:off x="3923929" y="987574"/>
          <a:ext cx="50405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594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170902"/>
            <a:ext cx="7791477" cy="8166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перечисления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бюджетов бюджетной системы Российской  Федерации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80489"/>
              </p:ext>
            </p:extLst>
          </p:nvPr>
        </p:nvGraphicFramePr>
        <p:xfrm>
          <a:off x="331660" y="1203598"/>
          <a:ext cx="8272788" cy="3384376"/>
        </p:xfrm>
        <a:graphic>
          <a:graphicData uri="http://schemas.openxmlformats.org/drawingml/2006/table">
            <a:tbl>
              <a:tblPr/>
              <a:tblGrid>
                <a:gridCol w="4153064"/>
                <a:gridCol w="1314502"/>
                <a:gridCol w="1643127"/>
                <a:gridCol w="1162095"/>
              </a:tblGrid>
              <a:tr h="694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7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Субсидии бюджетам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183080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67327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7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Субвенции бюджетам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649711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657397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661204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7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86732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88235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88739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7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ВСЕГО Безвозмездные перечисления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919522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870224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817270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511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170902"/>
            <a:ext cx="8291264" cy="744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параметры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бюджета  расходов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36448"/>
              </p:ext>
            </p:extLst>
          </p:nvPr>
        </p:nvGraphicFramePr>
        <p:xfrm>
          <a:off x="331660" y="1131590"/>
          <a:ext cx="8416804" cy="3715889"/>
        </p:xfrm>
        <a:graphic>
          <a:graphicData uri="http://schemas.openxmlformats.org/drawingml/2006/table">
            <a:tbl>
              <a:tblPr firstRow="1" firstCol="1" bandRow="1"/>
              <a:tblGrid>
                <a:gridCol w="3625960"/>
                <a:gridCol w="1636227"/>
                <a:gridCol w="1622759"/>
                <a:gridCol w="1531858"/>
              </a:tblGrid>
              <a:tr h="28803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2025 год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2026 год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74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Заработная плата работников государственных и муниципальных бюджетных  и автономных учреждений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01.10.2024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10858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01.10.2025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10858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01.10.2026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96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Заработная плата отдельных категорий работников бюджетной сферы (обозначенных в Указах Президента РФ от 07.05.2012г. №597, от 01.06.2012г. №761, от 28.12.2012г. №1688)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соответствии с Указами Президента РФ от 07.05.2012г. №597, от 01.06.2012г. №761, от 28.12.2012г. №1688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Заработная плата в органах государственного и муниципального управления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7048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01.10.2024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6794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01.10.2025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5715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01.10.2026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4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Публичные обязательства 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(денежные выплаты населению)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01.01.2024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01.01.2025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01.01.2026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4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Стипендии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01.09.2024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01.09.2025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01.09.2026 г. на 4,0%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4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Продукты питания, медикаменты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01.01.2024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01.01.2025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01.01.2026 г. на 4,0 %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4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Коммунальные услуги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01.07.2024 г. на 7,0 %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01.07.2025 г. на 7,0 %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с 01.07.2026 г. на 7,0%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089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85786" y="23639"/>
            <a:ext cx="8001056" cy="82222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4299942"/>
            <a:ext cx="8784976" cy="576064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Планирование расходов произведено на основании </a:t>
            </a:r>
            <a:r>
              <a:rPr lang="ru-RU" sz="1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прогноза экономического </a:t>
            </a:r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развития экономики Пестречинского района и сценарных условий развития Республики Татарстан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85204"/>
              </p:ext>
            </p:extLst>
          </p:nvPr>
        </p:nvGraphicFramePr>
        <p:xfrm>
          <a:off x="197848" y="987574"/>
          <a:ext cx="8766641" cy="3312369"/>
        </p:xfrm>
        <a:graphic>
          <a:graphicData uri="http://schemas.openxmlformats.org/drawingml/2006/table">
            <a:tbl>
              <a:tblPr/>
              <a:tblGrid>
                <a:gridCol w="2957975"/>
                <a:gridCol w="1501977"/>
                <a:gridCol w="1026862"/>
                <a:gridCol w="1226103"/>
                <a:gridCol w="1026862"/>
                <a:gridCol w="1026862"/>
              </a:tblGrid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16 216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79 874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78 499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27 954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27 607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1 272 973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1 268 297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1 256 032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физической культуры, спорта и досуга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94 630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95 593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97 092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и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142 324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143 468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144 765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Централизованная бухгалтерия сельских поселений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11 002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11 394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1 651 557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1 650 625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2024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528" y="3723878"/>
            <a:ext cx="5688632" cy="115212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Основной объем затрат в ведомственной структуре расходов на 2024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образования                                                              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77,0%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Отдел культуры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			                 8,6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Исполнительный комитет                                                   4,8 %</a:t>
            </a:r>
            <a:endParaRPr lang="ru-RU" sz="1400" b="1" dirty="0">
              <a:solidFill>
                <a:srgbClr val="666633"/>
              </a:solidFill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Отдел по делам молодежи, спорту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и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туризму             5,7 %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20788"/>
              </p:ext>
            </p:extLst>
          </p:nvPr>
        </p:nvGraphicFramePr>
        <p:xfrm>
          <a:off x="323528" y="987574"/>
          <a:ext cx="4680520" cy="2736300"/>
        </p:xfrm>
        <a:graphic>
          <a:graphicData uri="http://schemas.openxmlformats.org/drawingml/2006/table">
            <a:tbl>
              <a:tblPr/>
              <a:tblGrid>
                <a:gridCol w="2523297"/>
                <a:gridCol w="1281260"/>
                <a:gridCol w="875963"/>
              </a:tblGrid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Доля,%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79 874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ФБП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ПИЗО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1 272 973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ОДМС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94 630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142 324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ЦБ СП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447335"/>
              </p:ext>
            </p:extLst>
          </p:nvPr>
        </p:nvGraphicFramePr>
        <p:xfrm>
          <a:off x="4427984" y="915566"/>
          <a:ext cx="4605139" cy="319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15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23639"/>
            <a:ext cx="8332200" cy="67590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разделам классификации расходов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44381"/>
              </p:ext>
            </p:extLst>
          </p:nvPr>
        </p:nvGraphicFramePr>
        <p:xfrm>
          <a:off x="395536" y="915558"/>
          <a:ext cx="8352928" cy="3918629"/>
        </p:xfrm>
        <a:graphic>
          <a:graphicData uri="http://schemas.openxmlformats.org/drawingml/2006/table">
            <a:tbl>
              <a:tblPr/>
              <a:tblGrid>
                <a:gridCol w="2793960"/>
                <a:gridCol w="1238488"/>
                <a:gridCol w="1224136"/>
                <a:gridCol w="1156496"/>
                <a:gridCol w="969924"/>
                <a:gridCol w="969924"/>
              </a:tblGrid>
              <a:tr h="373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за год 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57 671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59 460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61 997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64 558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5 519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37 914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46 909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44 600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45 814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7 585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1 030 883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1 279 852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1 274 305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1 261 275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123 426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34 017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35 082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7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75 637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76 490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77 872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4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16 139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16 516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060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 (без условно утвержденных расходов)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1 652 146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1 651 557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1 650 625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70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18115</TotalTime>
  <Words>1409</Words>
  <Application>Microsoft Office PowerPoint</Application>
  <PresentationFormat>Экран (16:9)</PresentationFormat>
  <Paragraphs>587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Доклад председателя Финансово-бюджетной палаты Пестречинского района Товкалева Геннадия Петровича</vt:lpstr>
      <vt:lpstr>Динамика основных параметров бюджета  на 2024 - 2026 годы</vt:lpstr>
      <vt:lpstr>Динамика бюджета доходов </vt:lpstr>
      <vt:lpstr>Структура собственных доходов в 2024 году </vt:lpstr>
      <vt:lpstr>Безвозмездные перечисления от других бюджетов бюджетной системы Российской  Федерации</vt:lpstr>
      <vt:lpstr>Исходные параметры  при составлении бюджета  расходов</vt:lpstr>
      <vt:lpstr>Бюджет расходов по ведомственной структуре расходов</vt:lpstr>
      <vt:lpstr>Структура расходов бюджета  по ведомственной структуре расходов на 2024 г.</vt:lpstr>
      <vt:lpstr>Бюджет расходов по разделам классификации расходов</vt:lpstr>
      <vt:lpstr>Структура расходов бюджета  по разделам классификации расходов на 2024 год</vt:lpstr>
      <vt:lpstr>Бюджет расходов Пестречинского  муниципального района                            в разрезе республиканских и муниципальных программ</vt:lpstr>
      <vt:lpstr>Динамика основных параметров бюджета  на 2024 - 2026 годы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855</cp:revision>
  <cp:lastPrinted>2018-11-20T07:27:19Z</cp:lastPrinted>
  <dcterms:created xsi:type="dcterms:W3CDTF">2011-10-06T06:04:06Z</dcterms:created>
  <dcterms:modified xsi:type="dcterms:W3CDTF">2023-12-19T05:47:54Z</dcterms:modified>
</cp:coreProperties>
</file>